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101" d="100"/>
          <a:sy n="101" d="100"/>
        </p:scale>
        <p:origin x="175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635BF8-A5D4-45A4-8959-A582761BFB7D}" type="datetimeFigureOut">
              <a:rPr kumimoji="1" lang="ja-JP" altLang="en-US" smtClean="0"/>
              <a:t>2026/6/8</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A07ACF-2CD5-4BB4-B050-1FE850B9C179}" type="slidenum">
              <a:rPr kumimoji="1" lang="ja-JP" altLang="en-US" smtClean="0"/>
              <a:t>‹#›</a:t>
            </a:fld>
            <a:endParaRPr kumimoji="1" lang="ja-JP" altLang="en-US"/>
          </a:p>
        </p:txBody>
      </p:sp>
    </p:spTree>
    <p:extLst>
      <p:ext uri="{BB962C8B-B14F-4D97-AF65-F5344CB8AC3E}">
        <p14:creationId xmlns:p14="http://schemas.microsoft.com/office/powerpoint/2010/main" val="809733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4A07ACF-2CD5-4BB4-B050-1FE850B9C179}" type="slidenum">
              <a:rPr kumimoji="1" lang="ja-JP" altLang="en-US" smtClean="0"/>
              <a:t>5</a:t>
            </a:fld>
            <a:endParaRPr kumimoji="1" lang="ja-JP" altLang="en-US"/>
          </a:p>
        </p:txBody>
      </p:sp>
    </p:spTree>
    <p:extLst>
      <p:ext uri="{BB962C8B-B14F-4D97-AF65-F5344CB8AC3E}">
        <p14:creationId xmlns:p14="http://schemas.microsoft.com/office/powerpoint/2010/main" val="3774380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69DAE-2570-664A-7173-128C506113E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B70489A-0640-6128-7DF7-1967F0EDC5C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DA80822-60FF-A8F1-F033-F3F07FDAEDD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D8DC7ED-92FB-87E6-00A2-FAC4E029F392}"/>
              </a:ext>
            </a:extLst>
          </p:cNvPr>
          <p:cNvSpPr>
            <a:spLocks noGrp="1"/>
          </p:cNvSpPr>
          <p:nvPr>
            <p:ph type="sldNum" sz="quarter" idx="5"/>
          </p:nvPr>
        </p:nvSpPr>
        <p:spPr/>
        <p:txBody>
          <a:bodyPr/>
          <a:lstStyle/>
          <a:p>
            <a:fld id="{14A07ACF-2CD5-4BB4-B050-1FE850B9C179}" type="slidenum">
              <a:rPr kumimoji="1" lang="ja-JP" altLang="en-US" smtClean="0"/>
              <a:t>6</a:t>
            </a:fld>
            <a:endParaRPr kumimoji="1" lang="ja-JP" altLang="en-US"/>
          </a:p>
        </p:txBody>
      </p:sp>
    </p:spTree>
    <p:extLst>
      <p:ext uri="{BB962C8B-B14F-4D97-AF65-F5344CB8AC3E}">
        <p14:creationId xmlns:p14="http://schemas.microsoft.com/office/powerpoint/2010/main" val="665887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B5F9C-187B-1D8F-5F10-CC0E32BA6F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63D31FD-1D91-BEF2-E234-0D830573DE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8B70A3F-F1C1-0759-1493-220E3197BB0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52CCAB3-93A4-CEEA-508F-BE74424DDF1A}"/>
              </a:ext>
            </a:extLst>
          </p:cNvPr>
          <p:cNvSpPr>
            <a:spLocks noGrp="1"/>
          </p:cNvSpPr>
          <p:nvPr>
            <p:ph type="sldNum" sz="quarter" idx="5"/>
          </p:nvPr>
        </p:nvSpPr>
        <p:spPr/>
        <p:txBody>
          <a:bodyPr/>
          <a:lstStyle/>
          <a:p>
            <a:fld id="{14A07ACF-2CD5-4BB4-B050-1FE850B9C179}" type="slidenum">
              <a:rPr kumimoji="1" lang="ja-JP" altLang="en-US" smtClean="0"/>
              <a:t>7</a:t>
            </a:fld>
            <a:endParaRPr kumimoji="1" lang="ja-JP" altLang="en-US"/>
          </a:p>
        </p:txBody>
      </p:sp>
    </p:spTree>
    <p:extLst>
      <p:ext uri="{BB962C8B-B14F-4D97-AF65-F5344CB8AC3E}">
        <p14:creationId xmlns:p14="http://schemas.microsoft.com/office/powerpoint/2010/main" val="1880709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48130F0-6425-4275-9B7D-7F4738B0B558}" type="datetime1">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497870E-8B99-4015-BB69-AF8BFF413329}" type="slidenum">
              <a:rPr kumimoji="1" lang="ja-JP" altLang="en-US" smtClean="0"/>
              <a:t>‹#›</a:t>
            </a:fld>
            <a:endParaRPr kumimoji="1" lang="ja-JP" altLang="en-US" dirty="0"/>
          </a:p>
        </p:txBody>
      </p:sp>
    </p:spTree>
    <p:extLst>
      <p:ext uri="{BB962C8B-B14F-4D97-AF65-F5344CB8AC3E}">
        <p14:creationId xmlns:p14="http://schemas.microsoft.com/office/powerpoint/2010/main" val="1782178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6E98A09-07FB-4072-8099-36C006877834}" type="datetime1">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3111451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966B8AE-A710-46EC-8FD4-CB6434AEB584}" type="datetime1">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3602642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8C6EEE4-9B42-41AD-9582-B91E9F59060E}" type="datetime1">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730631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C2C99FF-8A4D-4710-B1DD-4A0BB8357D7E}" type="datetime1">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3316802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2993622-4A68-48E1-A5B2-405CDF200688}" type="datetime1">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211522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5348DE1-1090-46D2-9D56-6CFF5D8D801A}" type="datetime1">
              <a:rPr kumimoji="1" lang="ja-JP" altLang="en-US" smtClean="0"/>
              <a:t>2026/6/8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3286545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47717D8-1BA4-4577-8FD7-B3E4CB07C415}" type="datetime1">
              <a:rPr kumimoji="1" lang="ja-JP" altLang="en-US" smtClean="0"/>
              <a:t>2026/6/8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9724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6C55E5-1688-4E99-B4AF-68DA5E5F243A}" type="datetime1">
              <a:rPr kumimoji="1" lang="ja-JP" altLang="en-US" smtClean="0"/>
              <a:t>2026/6/8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3610571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CF27083-DA44-4E22-8617-C6BDEC8EC83E}" type="datetime1">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264123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0ECCE77-BAAB-4D1E-B905-E9DF0CE09CB4}" type="datetime1">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129775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1A86DCD-D401-46C7-846E-11E28961E3D5}" type="datetime1">
              <a:rPr kumimoji="1" lang="ja-JP" altLang="en-US" smtClean="0"/>
              <a:t>2026/6/8</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497870E-8B99-4015-BB69-AF8BFF413329}" type="slidenum">
              <a:rPr kumimoji="1" lang="ja-JP" altLang="en-US" smtClean="0"/>
              <a:t>‹#›</a:t>
            </a:fld>
            <a:endParaRPr kumimoji="1" lang="ja-JP" altLang="en-US"/>
          </a:p>
        </p:txBody>
      </p:sp>
    </p:spTree>
    <p:extLst>
      <p:ext uri="{BB962C8B-B14F-4D97-AF65-F5344CB8AC3E}">
        <p14:creationId xmlns:p14="http://schemas.microsoft.com/office/powerpoint/2010/main" val="2926977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C4401307-1C6C-C386-D9A0-F6BE55594568}"/>
              </a:ext>
            </a:extLst>
          </p:cNvPr>
          <p:cNvCxnSpPr/>
          <p:nvPr/>
        </p:nvCxnSpPr>
        <p:spPr>
          <a:xfrm>
            <a:off x="230659" y="2800865"/>
            <a:ext cx="8682681"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6" name="表 5">
            <a:extLst>
              <a:ext uri="{FF2B5EF4-FFF2-40B4-BE49-F238E27FC236}">
                <a16:creationId xmlns:a16="http://schemas.microsoft.com/office/drawing/2014/main" id="{1F64F502-0A04-CF91-D7CD-1BC948A8DB58}"/>
              </a:ext>
            </a:extLst>
          </p:cNvPr>
          <p:cNvGraphicFramePr>
            <a:graphicFrameLocks noGrp="1"/>
          </p:cNvGraphicFramePr>
          <p:nvPr>
            <p:extLst>
              <p:ext uri="{D42A27DB-BD31-4B8C-83A1-F6EECF244321}">
                <p14:modId xmlns:p14="http://schemas.microsoft.com/office/powerpoint/2010/main" val="537895671"/>
              </p:ext>
            </p:extLst>
          </p:nvPr>
        </p:nvGraphicFramePr>
        <p:xfrm>
          <a:off x="420129" y="2970426"/>
          <a:ext cx="7438767" cy="1156732"/>
        </p:xfrm>
        <a:graphic>
          <a:graphicData uri="http://schemas.openxmlformats.org/drawingml/2006/table">
            <a:tbl>
              <a:tblPr firstRow="1" bandRow="1">
                <a:tableStyleId>{5940675A-B579-460E-94D1-54222C63F5DA}</a:tableStyleId>
              </a:tblPr>
              <a:tblGrid>
                <a:gridCol w="1236444">
                  <a:extLst>
                    <a:ext uri="{9D8B030D-6E8A-4147-A177-3AD203B41FA5}">
                      <a16:colId xmlns:a16="http://schemas.microsoft.com/office/drawing/2014/main" val="4238742153"/>
                    </a:ext>
                  </a:extLst>
                </a:gridCol>
                <a:gridCol w="6202323">
                  <a:extLst>
                    <a:ext uri="{9D8B030D-6E8A-4147-A177-3AD203B41FA5}">
                      <a16:colId xmlns:a16="http://schemas.microsoft.com/office/drawing/2014/main" val="3151214586"/>
                    </a:ext>
                  </a:extLst>
                </a:gridCol>
              </a:tblGrid>
              <a:tr h="289183">
                <a:tc>
                  <a:txBody>
                    <a:bodyPr/>
                    <a:lstStyle/>
                    <a:p>
                      <a:r>
                        <a:rPr kumimoji="1" lang="ja-JP" altLang="en-US" sz="1200" dirty="0">
                          <a:latin typeface="Yu Gothic UI" panose="020B0500000000000000" pitchFamily="50" charset="-128"/>
                          <a:ea typeface="Yu Gothic UI" panose="020B0500000000000000" pitchFamily="50" charset="-128"/>
                        </a:rPr>
                        <a:t>申請者</a:t>
                      </a:r>
                    </a:p>
                  </a:txBody>
                  <a:tcPr anchor="ctr"/>
                </a:tc>
                <a:tc>
                  <a:txBody>
                    <a:bodyPr/>
                    <a:lstStyle/>
                    <a:p>
                      <a:endParaRPr kumimoji="1" lang="ja-JP" altLang="en-US" sz="1200">
                        <a:latin typeface="Yu Gothic UI" panose="020B0500000000000000" pitchFamily="50" charset="-128"/>
                        <a:ea typeface="Yu Gothic UI" panose="020B0500000000000000" pitchFamily="50" charset="-128"/>
                      </a:endParaRPr>
                    </a:p>
                  </a:txBody>
                  <a:tcPr anchor="ctr"/>
                </a:tc>
                <a:extLst>
                  <a:ext uri="{0D108BD9-81ED-4DB2-BD59-A6C34878D82A}">
                    <a16:rowId xmlns:a16="http://schemas.microsoft.com/office/drawing/2014/main" val="3094085027"/>
                  </a:ext>
                </a:extLst>
              </a:tr>
              <a:tr h="289183">
                <a:tc>
                  <a:txBody>
                    <a:bodyPr/>
                    <a:lstStyle/>
                    <a:p>
                      <a:r>
                        <a:rPr kumimoji="1" lang="ja-JP" altLang="en-US" sz="1200" dirty="0">
                          <a:latin typeface="Yu Gothic UI" panose="020B0500000000000000" pitchFamily="50" charset="-128"/>
                          <a:ea typeface="Yu Gothic UI" panose="020B0500000000000000" pitchFamily="50" charset="-128"/>
                        </a:rPr>
                        <a:t>所属</a:t>
                      </a:r>
                    </a:p>
                  </a:txBody>
                  <a:tcPr anchor="ctr"/>
                </a:tc>
                <a:tc>
                  <a:txBody>
                    <a:bodyPr/>
                    <a:lstStyle/>
                    <a:p>
                      <a:endParaRPr kumimoji="1" lang="ja-JP" altLang="en-US" sz="1200" dirty="0">
                        <a:latin typeface="Yu Gothic UI" panose="020B0500000000000000" pitchFamily="50" charset="-128"/>
                        <a:ea typeface="Yu Gothic UI" panose="020B0500000000000000" pitchFamily="50" charset="-128"/>
                      </a:endParaRPr>
                    </a:p>
                  </a:txBody>
                  <a:tcPr anchor="ctr"/>
                </a:tc>
                <a:extLst>
                  <a:ext uri="{0D108BD9-81ED-4DB2-BD59-A6C34878D82A}">
                    <a16:rowId xmlns:a16="http://schemas.microsoft.com/office/drawing/2014/main" val="2700557479"/>
                  </a:ext>
                </a:extLst>
              </a:tr>
              <a:tr h="289183">
                <a:tc>
                  <a:txBody>
                    <a:bodyPr/>
                    <a:lstStyle/>
                    <a:p>
                      <a:r>
                        <a:rPr kumimoji="1" lang="ja-JP" altLang="en-US" sz="1200" dirty="0">
                          <a:latin typeface="Yu Gothic UI" panose="020B0500000000000000" pitchFamily="50" charset="-128"/>
                          <a:ea typeface="Yu Gothic UI" panose="020B0500000000000000" pitchFamily="50" charset="-128"/>
                        </a:rPr>
                        <a:t>申請テーマ</a:t>
                      </a:r>
                    </a:p>
                  </a:txBody>
                  <a:tcPr anchor="ctr"/>
                </a:tc>
                <a:tc>
                  <a:txBody>
                    <a:bodyPr/>
                    <a:lstStyle/>
                    <a:p>
                      <a:endParaRPr kumimoji="1" lang="ja-JP" altLang="en-US" sz="1200" dirty="0">
                        <a:latin typeface="Yu Gothic UI" panose="020B0500000000000000" pitchFamily="50" charset="-128"/>
                        <a:ea typeface="Yu Gothic UI" panose="020B0500000000000000" pitchFamily="50" charset="-128"/>
                      </a:endParaRPr>
                    </a:p>
                  </a:txBody>
                  <a:tcPr anchor="ctr"/>
                </a:tc>
                <a:extLst>
                  <a:ext uri="{0D108BD9-81ED-4DB2-BD59-A6C34878D82A}">
                    <a16:rowId xmlns:a16="http://schemas.microsoft.com/office/drawing/2014/main" val="1948812355"/>
                  </a:ext>
                </a:extLst>
              </a:tr>
              <a:tr h="289183">
                <a:tc>
                  <a:txBody>
                    <a:bodyPr/>
                    <a:lstStyle/>
                    <a:p>
                      <a:r>
                        <a:rPr kumimoji="1" lang="ja-JP" altLang="en-US" sz="1200" dirty="0">
                          <a:latin typeface="Yu Gothic UI" panose="020B0500000000000000" pitchFamily="50" charset="-128"/>
                          <a:ea typeface="Yu Gothic UI" panose="020B0500000000000000" pitchFamily="50" charset="-128"/>
                        </a:rPr>
                        <a:t>区分</a:t>
                      </a:r>
                    </a:p>
                  </a:txBody>
                  <a:tcPr anchor="ctr"/>
                </a:tc>
                <a:tc>
                  <a:txBody>
                    <a:bodyPr/>
                    <a:lstStyle/>
                    <a:p>
                      <a:r>
                        <a:rPr kumimoji="1" lang="ja-JP" altLang="en-US" sz="1200" dirty="0">
                          <a:latin typeface="Yu Gothic UI" panose="020B0500000000000000" pitchFamily="50" charset="-128"/>
                          <a:ea typeface="Yu Gothic UI" panose="020B0500000000000000" pitchFamily="50" charset="-128"/>
                        </a:rPr>
                        <a:t>研究開発　・　製品開発</a:t>
                      </a:r>
                    </a:p>
                  </a:txBody>
                  <a:tcPr anchor="ctr"/>
                </a:tc>
                <a:extLst>
                  <a:ext uri="{0D108BD9-81ED-4DB2-BD59-A6C34878D82A}">
                    <a16:rowId xmlns:a16="http://schemas.microsoft.com/office/drawing/2014/main" val="2695703534"/>
                  </a:ext>
                </a:extLst>
              </a:tr>
            </a:tbl>
          </a:graphicData>
        </a:graphic>
      </p:graphicFrame>
      <p:sp>
        <p:nvSpPr>
          <p:cNvPr id="7" name="正方形/長方形 6">
            <a:extLst>
              <a:ext uri="{FF2B5EF4-FFF2-40B4-BE49-F238E27FC236}">
                <a16:creationId xmlns:a16="http://schemas.microsoft.com/office/drawing/2014/main" id="{35DB5615-5F9C-BE04-DA71-6F31CECBF4D7}"/>
              </a:ext>
            </a:extLst>
          </p:cNvPr>
          <p:cNvSpPr/>
          <p:nvPr/>
        </p:nvSpPr>
        <p:spPr>
          <a:xfrm>
            <a:off x="230659" y="2428452"/>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Yu Gothic UI" panose="020B0500000000000000" pitchFamily="50" charset="-128"/>
                <a:ea typeface="Yu Gothic UI" panose="020B0500000000000000" pitchFamily="50" charset="-128"/>
              </a:rPr>
              <a:t>令和８年度子供を事故から守る環境づくり促進事業　事業企画提案書</a:t>
            </a:r>
          </a:p>
        </p:txBody>
      </p:sp>
      <p:graphicFrame>
        <p:nvGraphicFramePr>
          <p:cNvPr id="8" name="表 7">
            <a:extLst>
              <a:ext uri="{FF2B5EF4-FFF2-40B4-BE49-F238E27FC236}">
                <a16:creationId xmlns:a16="http://schemas.microsoft.com/office/drawing/2014/main" id="{6C14169F-CD74-19D8-5DD7-919EE51DE7D6}"/>
              </a:ext>
            </a:extLst>
          </p:cNvPr>
          <p:cNvGraphicFramePr>
            <a:graphicFrameLocks noGrp="1"/>
          </p:cNvGraphicFramePr>
          <p:nvPr>
            <p:extLst>
              <p:ext uri="{D42A27DB-BD31-4B8C-83A1-F6EECF244321}">
                <p14:modId xmlns:p14="http://schemas.microsoft.com/office/powerpoint/2010/main" val="2746027472"/>
              </p:ext>
            </p:extLst>
          </p:nvPr>
        </p:nvGraphicFramePr>
        <p:xfrm>
          <a:off x="420128" y="4589161"/>
          <a:ext cx="7438767" cy="1920240"/>
        </p:xfrm>
        <a:graphic>
          <a:graphicData uri="http://schemas.openxmlformats.org/drawingml/2006/table">
            <a:tbl>
              <a:tblPr firstRow="1" bandRow="1">
                <a:tableStyleId>{5940675A-B579-460E-94D1-54222C63F5DA}</a:tableStyleId>
              </a:tblPr>
              <a:tblGrid>
                <a:gridCol w="889688">
                  <a:extLst>
                    <a:ext uri="{9D8B030D-6E8A-4147-A177-3AD203B41FA5}">
                      <a16:colId xmlns:a16="http://schemas.microsoft.com/office/drawing/2014/main" val="4238742153"/>
                    </a:ext>
                  </a:extLst>
                </a:gridCol>
                <a:gridCol w="6549079">
                  <a:extLst>
                    <a:ext uri="{9D8B030D-6E8A-4147-A177-3AD203B41FA5}">
                      <a16:colId xmlns:a16="http://schemas.microsoft.com/office/drawing/2014/main" val="3151214586"/>
                    </a:ext>
                  </a:extLst>
                </a:gridCol>
              </a:tblGrid>
              <a:tr h="289183">
                <a:tc>
                  <a:txBody>
                    <a:bodyPr/>
                    <a:lstStyle/>
                    <a:p>
                      <a:r>
                        <a:rPr kumimoji="1" lang="ja-JP" altLang="en-US" sz="1200" dirty="0">
                          <a:latin typeface="Yu Gothic UI" panose="020B0500000000000000" pitchFamily="50" charset="-128"/>
                          <a:ea typeface="Yu Gothic UI" panose="020B0500000000000000" pitchFamily="50" charset="-128"/>
                        </a:rPr>
                        <a:t>作成方法</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kumimoji="1" lang="ja-JP" altLang="en-US" sz="1200" dirty="0">
                          <a:latin typeface="Yu Gothic UI" panose="020B0500000000000000" pitchFamily="50" charset="-128"/>
                          <a:ea typeface="Yu Gothic UI" panose="020B0500000000000000" pitchFamily="50" charset="-128"/>
                        </a:rPr>
                        <a:t>・事業企画提案書は、上限</a:t>
                      </a:r>
                      <a:r>
                        <a:rPr kumimoji="1" lang="en-US" altLang="ja-JP" sz="1200" dirty="0">
                          <a:latin typeface="Yu Gothic UI" panose="020B0500000000000000" pitchFamily="50" charset="-128"/>
                          <a:ea typeface="Yu Gothic UI" panose="020B0500000000000000" pitchFamily="50" charset="-128"/>
                        </a:rPr>
                        <a:t>10</a:t>
                      </a:r>
                      <a:r>
                        <a:rPr kumimoji="1" lang="ja-JP" altLang="en-US" sz="1200" dirty="0">
                          <a:latin typeface="Yu Gothic UI" panose="020B0500000000000000" pitchFamily="50" charset="-128"/>
                          <a:ea typeface="Yu Gothic UI" panose="020B0500000000000000" pitchFamily="50" charset="-128"/>
                        </a:rPr>
                        <a:t>枚で作成ください（表紙、目次、中表紙は枚数から除きます）</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・募集要項</a:t>
                      </a:r>
                      <a:r>
                        <a:rPr kumimoji="1" lang="en-US" altLang="ja-JP" sz="1200" dirty="0">
                          <a:latin typeface="Yu Gothic UI" panose="020B0500000000000000" pitchFamily="50" charset="-128"/>
                          <a:ea typeface="Yu Gothic UI" panose="020B0500000000000000" pitchFamily="50" charset="-128"/>
                        </a:rPr>
                        <a:t>8.2</a:t>
                      </a:r>
                      <a:r>
                        <a:rPr kumimoji="1" lang="ja-JP" altLang="en-US" sz="1200" dirty="0">
                          <a:latin typeface="Yu Gothic UI" panose="020B0500000000000000" pitchFamily="50" charset="-128"/>
                          <a:ea typeface="Yu Gothic UI" panose="020B0500000000000000" pitchFamily="50" charset="-128"/>
                        </a:rPr>
                        <a:t>に記載の審査項目・基準を確認の上、記載項目は以下を参考に作成してください</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❶事業概要</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❷事業目的への適合性</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❸事業内容の新規性・革新性</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➍実施体制</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❺事業の実現可能性</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❻資金計画</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　</a:t>
                      </a:r>
                      <a:r>
                        <a:rPr kumimoji="1" lang="en-US" altLang="ja-JP" sz="1200" dirty="0">
                          <a:latin typeface="Yu Gothic UI" panose="020B0500000000000000" pitchFamily="50" charset="-128"/>
                          <a:ea typeface="Yu Gothic UI" panose="020B0500000000000000" pitchFamily="50" charset="-128"/>
                        </a:rPr>
                        <a:t>※</a:t>
                      </a:r>
                      <a:r>
                        <a:rPr kumimoji="1" lang="ja-JP" altLang="en-US" sz="1200" dirty="0">
                          <a:latin typeface="Yu Gothic UI" panose="020B0500000000000000" pitchFamily="50" charset="-128"/>
                          <a:ea typeface="Yu Gothic UI" panose="020B0500000000000000" pitchFamily="50" charset="-128"/>
                        </a:rPr>
                        <a:t>　各項目の構成は上限</a:t>
                      </a:r>
                      <a:r>
                        <a:rPr kumimoji="1" lang="en-US" altLang="ja-JP" sz="1200" dirty="0">
                          <a:latin typeface="Yu Gothic UI" panose="020B0500000000000000" pitchFamily="50" charset="-128"/>
                          <a:ea typeface="Yu Gothic UI" panose="020B0500000000000000" pitchFamily="50" charset="-128"/>
                        </a:rPr>
                        <a:t>10</a:t>
                      </a:r>
                      <a:r>
                        <a:rPr kumimoji="1" lang="ja-JP" altLang="en-US" sz="1200" dirty="0">
                          <a:latin typeface="Yu Gothic UI" panose="020B0500000000000000" pitchFamily="50" charset="-128"/>
                          <a:ea typeface="Yu Gothic UI" panose="020B0500000000000000" pitchFamily="50" charset="-128"/>
                        </a:rPr>
                        <a:t>枚以内で自由に設定し、簡潔に記載ください</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200" dirty="0">
                          <a:latin typeface="Yu Gothic UI" panose="020B0500000000000000" pitchFamily="50" charset="-128"/>
                          <a:ea typeface="Yu Gothic UI" panose="020B0500000000000000" pitchFamily="50" charset="-128"/>
                        </a:rPr>
                        <a:t>・最後にスライド左下にページ番号を記入してください</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94085027"/>
                  </a:ext>
                </a:extLst>
              </a:tr>
            </a:tbl>
          </a:graphicData>
        </a:graphic>
      </p:graphicFrame>
      <p:sp>
        <p:nvSpPr>
          <p:cNvPr id="11" name="正方形/長方形 10">
            <a:extLst>
              <a:ext uri="{FF2B5EF4-FFF2-40B4-BE49-F238E27FC236}">
                <a16:creationId xmlns:a16="http://schemas.microsoft.com/office/drawing/2014/main" id="{F449F917-ABA4-F5A7-808B-6EC0244C79BF}"/>
              </a:ext>
            </a:extLst>
          </p:cNvPr>
          <p:cNvSpPr/>
          <p:nvPr/>
        </p:nvSpPr>
        <p:spPr>
          <a:xfrm>
            <a:off x="8330268" y="234893"/>
            <a:ext cx="583072" cy="26005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Yu Gothic UI" panose="020B0500000000000000" pitchFamily="50" charset="-128"/>
                <a:ea typeface="Yu Gothic UI" panose="020B0500000000000000" pitchFamily="50" charset="-128"/>
              </a:rPr>
              <a:t>表紙</a:t>
            </a:r>
          </a:p>
        </p:txBody>
      </p:sp>
    </p:spTree>
    <p:extLst>
      <p:ext uri="{BB962C8B-B14F-4D97-AF65-F5344CB8AC3E}">
        <p14:creationId xmlns:p14="http://schemas.microsoft.com/office/powerpoint/2010/main" val="2108309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9579-6769-7625-4743-3E56A2EBAC99}"/>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0C0182D6-213B-3B6F-4A04-75085D6861AD}"/>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FCAC9E56-9C74-2E98-F43C-C86EE6E9FFB9}"/>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事業概要</a:t>
            </a:r>
          </a:p>
        </p:txBody>
      </p:sp>
      <p:sp>
        <p:nvSpPr>
          <p:cNvPr id="2" name="正方形/長方形 1">
            <a:extLst>
              <a:ext uri="{FF2B5EF4-FFF2-40B4-BE49-F238E27FC236}">
                <a16:creationId xmlns:a16="http://schemas.microsoft.com/office/drawing/2014/main" id="{35248533-F686-A71D-896A-B51EA8FDF268}"/>
              </a:ext>
            </a:extLst>
          </p:cNvPr>
          <p:cNvSpPr/>
          <p:nvPr/>
        </p:nvSpPr>
        <p:spPr>
          <a:xfrm>
            <a:off x="318781" y="2265028"/>
            <a:ext cx="7038363"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事業概要を簡潔に記載してください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取組内容、対象顧客や市場規模　等</a:t>
            </a:r>
          </a:p>
        </p:txBody>
      </p:sp>
      <p:sp>
        <p:nvSpPr>
          <p:cNvPr id="4" name="正方形/長方形 3">
            <a:extLst>
              <a:ext uri="{FF2B5EF4-FFF2-40B4-BE49-F238E27FC236}">
                <a16:creationId xmlns:a16="http://schemas.microsoft.com/office/drawing/2014/main" id="{3AF9944A-BA15-D726-E878-F48890041B61}"/>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1827783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0A23F-CC24-494A-05BE-309D91069352}"/>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B5049785-9524-B2B9-87D5-CC2E543DAE41}"/>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CCC50A02-6B1A-B584-1C06-FA55E63BFE1B}"/>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都事業目的への適合性</a:t>
            </a:r>
          </a:p>
        </p:txBody>
      </p:sp>
      <p:sp>
        <p:nvSpPr>
          <p:cNvPr id="2" name="正方形/長方形 1">
            <a:extLst>
              <a:ext uri="{FF2B5EF4-FFF2-40B4-BE49-F238E27FC236}">
                <a16:creationId xmlns:a16="http://schemas.microsoft.com/office/drawing/2014/main" id="{A85041EE-458F-8E62-904E-F0C401A37344}"/>
              </a:ext>
            </a:extLst>
          </p:cNvPr>
          <p:cNvSpPr/>
          <p:nvPr/>
        </p:nvSpPr>
        <p:spPr>
          <a:xfrm>
            <a:off x="343949" y="2306973"/>
            <a:ext cx="7038363"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本事業における事業目的への適合性が分かるように簡潔に記載してください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解決したい社会課題及びこの取組で目指していく将来像　等</a:t>
            </a:r>
            <a:endParaRPr kumimoji="1" lang="en-US" altLang="ja-JP" sz="1200" b="1" dirty="0">
              <a:solidFill>
                <a:schemeClr val="tx1"/>
              </a:solidFill>
              <a:latin typeface="Yu Gothic UI" panose="020B0500000000000000" pitchFamily="50" charset="-128"/>
              <a:ea typeface="Yu Gothic UI" panose="020B0500000000000000" pitchFamily="50" charset="-128"/>
            </a:endParaRPr>
          </a:p>
        </p:txBody>
      </p:sp>
      <p:sp>
        <p:nvSpPr>
          <p:cNvPr id="3" name="正方形/長方形 2">
            <a:extLst>
              <a:ext uri="{FF2B5EF4-FFF2-40B4-BE49-F238E27FC236}">
                <a16:creationId xmlns:a16="http://schemas.microsoft.com/office/drawing/2014/main" id="{E54BCD8B-18F8-8529-E769-ACF9E161F608}"/>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1646359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4102A-945B-F7C4-4E2D-4C6A15764358}"/>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430CB6CD-7A45-1F3D-5FD9-2A4F9769950B}"/>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0961B44F-C75A-ACA6-FF48-BDDABFE572BA}"/>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事業内容の新規性・革新性</a:t>
            </a:r>
          </a:p>
        </p:txBody>
      </p:sp>
      <p:sp>
        <p:nvSpPr>
          <p:cNvPr id="3" name="正方形/長方形 2">
            <a:extLst>
              <a:ext uri="{FF2B5EF4-FFF2-40B4-BE49-F238E27FC236}">
                <a16:creationId xmlns:a16="http://schemas.microsoft.com/office/drawing/2014/main" id="{F7611112-63A2-493D-951D-15E85ACB2556}"/>
              </a:ext>
            </a:extLst>
          </p:cNvPr>
          <p:cNvSpPr/>
          <p:nvPr/>
        </p:nvSpPr>
        <p:spPr>
          <a:xfrm>
            <a:off x="343949" y="2306973"/>
            <a:ext cx="7038363"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事業内容の新規性・革新性について簡潔に記載してください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技術特性、仕組み、提供方法、創出価値　等</a:t>
            </a:r>
            <a:endParaRPr kumimoji="1" lang="en-US" altLang="ja-JP" sz="1200" b="1" dirty="0">
              <a:solidFill>
                <a:schemeClr val="tx1"/>
              </a:solidFill>
              <a:latin typeface="Yu Gothic UI" panose="020B0500000000000000" pitchFamily="50" charset="-128"/>
              <a:ea typeface="Yu Gothic UI" panose="020B0500000000000000" pitchFamily="50" charset="-128"/>
            </a:endParaRPr>
          </a:p>
        </p:txBody>
      </p:sp>
      <p:sp>
        <p:nvSpPr>
          <p:cNvPr id="4" name="正方形/長方形 3">
            <a:extLst>
              <a:ext uri="{FF2B5EF4-FFF2-40B4-BE49-F238E27FC236}">
                <a16:creationId xmlns:a16="http://schemas.microsoft.com/office/drawing/2014/main" id="{43E0DEC1-3344-D125-8480-0EAA375E7673}"/>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1999084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8736C-B593-75F3-313C-374606AD07B6}"/>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9C6D4649-8672-B630-AB7C-A00B5E6CEBBF}"/>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E2842C67-AB65-EFE4-3C3C-1124B44C0F93}"/>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実施体制</a:t>
            </a:r>
          </a:p>
        </p:txBody>
      </p:sp>
      <p:sp>
        <p:nvSpPr>
          <p:cNvPr id="3" name="正方形/長方形 2">
            <a:extLst>
              <a:ext uri="{FF2B5EF4-FFF2-40B4-BE49-F238E27FC236}">
                <a16:creationId xmlns:a16="http://schemas.microsoft.com/office/drawing/2014/main" id="{52CFC9F6-DB0E-096B-BE65-A5C719EAC397}"/>
              </a:ext>
            </a:extLst>
          </p:cNvPr>
          <p:cNvSpPr/>
          <p:nvPr/>
        </p:nvSpPr>
        <p:spPr>
          <a:xfrm>
            <a:off x="343949" y="2306973"/>
            <a:ext cx="7038363"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事業に取組むための実施体制について簡潔に記載してください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適切な実施体制、マネジメント体制、役割分担</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従事者の専門性や実績　等</a:t>
            </a:r>
            <a:endParaRPr kumimoji="1" lang="en-US" altLang="ja-JP" sz="1200" b="1" dirty="0">
              <a:solidFill>
                <a:schemeClr val="tx1"/>
              </a:solidFill>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A5D97930-0783-3D12-3645-6A9751A46321}"/>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3172925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FFA7E-DFB0-F1C0-4E2F-441909BDE727}"/>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B1E6B830-6FBC-F278-C2AB-981987D08ACB}"/>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9DD9347E-E619-18E6-3B05-16BF0C87B33D}"/>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事業の実現可能性</a:t>
            </a:r>
          </a:p>
        </p:txBody>
      </p:sp>
      <p:sp>
        <p:nvSpPr>
          <p:cNvPr id="3" name="正方形/長方形 2">
            <a:extLst>
              <a:ext uri="{FF2B5EF4-FFF2-40B4-BE49-F238E27FC236}">
                <a16:creationId xmlns:a16="http://schemas.microsoft.com/office/drawing/2014/main" id="{8B037834-F349-FD8C-BE09-89D22FA5B13B}"/>
              </a:ext>
            </a:extLst>
          </p:cNvPr>
          <p:cNvSpPr/>
          <p:nvPr/>
        </p:nvSpPr>
        <p:spPr>
          <a:xfrm>
            <a:off x="343949" y="2306973"/>
            <a:ext cx="7038363"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事業の実現可能性について簡潔に記載してください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事業の実施スケジュール（様式</a:t>
            </a:r>
            <a:r>
              <a:rPr kumimoji="1" lang="en-US" altLang="ja-JP" sz="1200" b="1" dirty="0">
                <a:solidFill>
                  <a:schemeClr val="tx1"/>
                </a:solidFill>
                <a:latin typeface="Yu Gothic UI" panose="020B0500000000000000" pitchFamily="50" charset="-128"/>
                <a:ea typeface="Yu Gothic UI" panose="020B0500000000000000" pitchFamily="50" charset="-128"/>
              </a:rPr>
              <a:t>3-2</a:t>
            </a:r>
            <a:r>
              <a:rPr kumimoji="1" lang="ja-JP" altLang="en-US" sz="1200" b="1" dirty="0">
                <a:solidFill>
                  <a:schemeClr val="tx1"/>
                </a:solidFill>
                <a:latin typeface="Yu Gothic UI" panose="020B0500000000000000" pitchFamily="50" charset="-128"/>
                <a:ea typeface="Yu Gothic UI" panose="020B0500000000000000" pitchFamily="50" charset="-128"/>
              </a:rPr>
              <a:t>で代替していただくことも可能です）</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実現に向けた財産検討の保有状況（様式</a:t>
            </a:r>
            <a:r>
              <a:rPr kumimoji="1" lang="en-US" altLang="ja-JP" sz="1200" b="1" dirty="0">
                <a:solidFill>
                  <a:schemeClr val="tx1"/>
                </a:solidFill>
                <a:latin typeface="Yu Gothic UI" panose="020B0500000000000000" pitchFamily="50" charset="-128"/>
                <a:ea typeface="Yu Gothic UI" panose="020B0500000000000000" pitchFamily="50" charset="-128"/>
              </a:rPr>
              <a:t>2-2</a:t>
            </a:r>
            <a:r>
              <a:rPr kumimoji="1" lang="ja-JP" altLang="en-US" sz="1200" b="1" dirty="0">
                <a:solidFill>
                  <a:schemeClr val="tx1"/>
                </a:solidFill>
                <a:latin typeface="Yu Gothic UI" panose="020B0500000000000000" pitchFamily="50" charset="-128"/>
                <a:ea typeface="Yu Gothic UI" panose="020B0500000000000000" pitchFamily="50" charset="-128"/>
              </a:rPr>
              <a:t>で代替していただくことも可能です）</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事業推進にあたってのリスクとその解決策　等</a:t>
            </a:r>
            <a:endParaRPr kumimoji="1" lang="en-US" altLang="ja-JP" sz="1200" b="1" dirty="0">
              <a:solidFill>
                <a:schemeClr val="tx1"/>
              </a:solidFill>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456C56AF-B7B8-BB9F-5F28-A110CB8EC490}"/>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1575087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1A7A9-0761-5DBA-6361-0CDC1A40146A}"/>
            </a:ext>
          </a:extLst>
        </p:cNvPr>
        <p:cNvGrpSpPr/>
        <p:nvPr/>
      </p:nvGrpSpPr>
      <p:grpSpPr>
        <a:xfrm>
          <a:off x="0" y="0"/>
          <a:ext cx="0" cy="0"/>
          <a:chOff x="0" y="0"/>
          <a:chExt cx="0" cy="0"/>
        </a:xfrm>
      </p:grpSpPr>
      <p:cxnSp>
        <p:nvCxnSpPr>
          <p:cNvPr id="5" name="直線コネクタ 4">
            <a:extLst>
              <a:ext uri="{FF2B5EF4-FFF2-40B4-BE49-F238E27FC236}">
                <a16:creationId xmlns:a16="http://schemas.microsoft.com/office/drawing/2014/main" id="{9EA19456-0CA7-C450-0073-AEB863D3DA8A}"/>
              </a:ext>
            </a:extLst>
          </p:cNvPr>
          <p:cNvCxnSpPr/>
          <p:nvPr/>
        </p:nvCxnSpPr>
        <p:spPr>
          <a:xfrm>
            <a:off x="230659" y="519059"/>
            <a:ext cx="8682681"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正方形/長方形 6">
            <a:extLst>
              <a:ext uri="{FF2B5EF4-FFF2-40B4-BE49-F238E27FC236}">
                <a16:creationId xmlns:a16="http://schemas.microsoft.com/office/drawing/2014/main" id="{ED6F219C-0783-7653-63D7-221B32FD852A}"/>
              </a:ext>
            </a:extLst>
          </p:cNvPr>
          <p:cNvSpPr/>
          <p:nvPr/>
        </p:nvSpPr>
        <p:spPr>
          <a:xfrm>
            <a:off x="155158" y="214263"/>
            <a:ext cx="8682681" cy="304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Yu Gothic UI" panose="020B0500000000000000" pitchFamily="50" charset="-128"/>
                <a:ea typeface="Yu Gothic UI" panose="020B0500000000000000" pitchFamily="50" charset="-128"/>
              </a:rPr>
              <a:t>資金計画</a:t>
            </a:r>
          </a:p>
        </p:txBody>
      </p:sp>
      <p:sp>
        <p:nvSpPr>
          <p:cNvPr id="3" name="正方形/長方形 2">
            <a:extLst>
              <a:ext uri="{FF2B5EF4-FFF2-40B4-BE49-F238E27FC236}">
                <a16:creationId xmlns:a16="http://schemas.microsoft.com/office/drawing/2014/main" id="{A91AD2F9-4D7B-2F12-0648-5B2D9EFDED02}"/>
              </a:ext>
            </a:extLst>
          </p:cNvPr>
          <p:cNvSpPr/>
          <p:nvPr/>
        </p:nvSpPr>
        <p:spPr>
          <a:xfrm>
            <a:off x="343949" y="2306973"/>
            <a:ext cx="8569391" cy="15351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00" b="1" dirty="0">
                <a:solidFill>
                  <a:schemeClr val="tx1"/>
                </a:solidFill>
                <a:latin typeface="Yu Gothic UI" panose="020B0500000000000000" pitchFamily="50" charset="-128"/>
                <a:ea typeface="Yu Gothic UI" panose="020B0500000000000000" pitchFamily="50" charset="-128"/>
              </a:rPr>
              <a:t>資金計画について簡潔に記載してください</a:t>
            </a:r>
            <a:endParaRPr kumimoji="1" lang="en-US" altLang="ja-JP" sz="1200" b="1" dirty="0">
              <a:solidFill>
                <a:schemeClr val="tx1"/>
              </a:solidFill>
              <a:latin typeface="Yu Gothic UI" panose="020B0500000000000000" pitchFamily="50" charset="-128"/>
              <a:ea typeface="Yu Gothic UI" panose="020B0500000000000000" pitchFamily="50" charset="-128"/>
            </a:endParaRPr>
          </a:p>
          <a:p>
            <a:endParaRPr kumimoji="1" lang="en-US" altLang="ja-JP" sz="1200" b="1" dirty="0">
              <a:solidFill>
                <a:schemeClr val="tx1"/>
              </a:solidFill>
              <a:latin typeface="Yu Gothic UI" panose="020B0500000000000000" pitchFamily="50" charset="-128"/>
              <a:ea typeface="Yu Gothic UI" panose="020B0500000000000000" pitchFamily="50" charset="-128"/>
            </a:endParaRPr>
          </a:p>
          <a:p>
            <a:r>
              <a:rPr kumimoji="1" lang="ja-JP" altLang="en-US" sz="1200" b="1" dirty="0">
                <a:solidFill>
                  <a:schemeClr val="tx1"/>
                </a:solidFill>
                <a:latin typeface="Yu Gothic UI" panose="020B0500000000000000" pitchFamily="50" charset="-128"/>
                <a:ea typeface="Yu Gothic UI" panose="020B0500000000000000" pitchFamily="50" charset="-128"/>
              </a:rPr>
              <a:t>　実施スケジュールに対応した資金使途及び金額内訳　等（様式</a:t>
            </a:r>
            <a:r>
              <a:rPr kumimoji="1" lang="en-US" altLang="ja-JP" sz="1200" b="1" dirty="0">
                <a:solidFill>
                  <a:schemeClr val="tx1"/>
                </a:solidFill>
                <a:latin typeface="Yu Gothic UI" panose="020B0500000000000000" pitchFamily="50" charset="-128"/>
                <a:ea typeface="Yu Gothic UI" panose="020B0500000000000000" pitchFamily="50" charset="-128"/>
              </a:rPr>
              <a:t>3-2</a:t>
            </a:r>
            <a:r>
              <a:rPr kumimoji="1" lang="ja-JP" altLang="en-US" sz="1200" b="1" dirty="0">
                <a:solidFill>
                  <a:schemeClr val="tx1"/>
                </a:solidFill>
                <a:latin typeface="Yu Gothic UI" panose="020B0500000000000000" pitchFamily="50" charset="-128"/>
                <a:ea typeface="Yu Gothic UI" panose="020B0500000000000000" pitchFamily="50" charset="-128"/>
              </a:rPr>
              <a:t>及び</a:t>
            </a:r>
            <a:r>
              <a:rPr kumimoji="1" lang="en-US" altLang="ja-JP" sz="1200" b="1" dirty="0">
                <a:solidFill>
                  <a:schemeClr val="tx1"/>
                </a:solidFill>
                <a:latin typeface="Yu Gothic UI" panose="020B0500000000000000" pitchFamily="50" charset="-128"/>
                <a:ea typeface="Yu Gothic UI" panose="020B0500000000000000" pitchFamily="50" charset="-128"/>
              </a:rPr>
              <a:t>4-1</a:t>
            </a:r>
            <a:r>
              <a:rPr kumimoji="1" lang="ja-JP" altLang="en-US" sz="1200" b="1" dirty="0">
                <a:solidFill>
                  <a:schemeClr val="tx1"/>
                </a:solidFill>
                <a:latin typeface="Yu Gothic UI" panose="020B0500000000000000" pitchFamily="50" charset="-128"/>
                <a:ea typeface="Yu Gothic UI" panose="020B0500000000000000" pitchFamily="50" charset="-128"/>
              </a:rPr>
              <a:t>、</a:t>
            </a:r>
            <a:r>
              <a:rPr kumimoji="1" lang="en-US" altLang="ja-JP" sz="1200" b="1" dirty="0">
                <a:solidFill>
                  <a:schemeClr val="tx1"/>
                </a:solidFill>
                <a:latin typeface="Yu Gothic UI" panose="020B0500000000000000" pitchFamily="50" charset="-128"/>
                <a:ea typeface="Yu Gothic UI" panose="020B0500000000000000" pitchFamily="50" charset="-128"/>
              </a:rPr>
              <a:t>4-2</a:t>
            </a:r>
            <a:r>
              <a:rPr kumimoji="1" lang="ja-JP" altLang="en-US" sz="1200" b="1" dirty="0">
                <a:solidFill>
                  <a:schemeClr val="tx1"/>
                </a:solidFill>
                <a:latin typeface="Yu Gothic UI" panose="020B0500000000000000" pitchFamily="50" charset="-128"/>
                <a:ea typeface="Yu Gothic UI" panose="020B0500000000000000" pitchFamily="50" charset="-128"/>
              </a:rPr>
              <a:t>で代替していただくことも可能です）</a:t>
            </a:r>
            <a:endParaRPr kumimoji="1" lang="en-US" altLang="ja-JP" sz="1200" b="1" dirty="0">
              <a:solidFill>
                <a:schemeClr val="tx1"/>
              </a:solidFill>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D0D341EB-28FE-D50D-87B0-CB2AB03078A9}"/>
              </a:ext>
            </a:extLst>
          </p:cNvPr>
          <p:cNvSpPr/>
          <p:nvPr/>
        </p:nvSpPr>
        <p:spPr>
          <a:xfrm>
            <a:off x="58722" y="6526291"/>
            <a:ext cx="687898" cy="234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Yu Gothic UI" panose="020B0500000000000000" pitchFamily="50" charset="-128"/>
                <a:ea typeface="Yu Gothic UI" panose="020B0500000000000000" pitchFamily="50" charset="-128"/>
              </a:rPr>
              <a:t>（</a:t>
            </a:r>
            <a:r>
              <a:rPr kumimoji="1" lang="en-US" altLang="ja-JP" sz="800" b="1" dirty="0">
                <a:solidFill>
                  <a:schemeClr val="tx1"/>
                </a:solidFill>
                <a:latin typeface="Yu Gothic UI" panose="020B0500000000000000" pitchFamily="50" charset="-128"/>
                <a:ea typeface="Yu Gothic UI" panose="020B0500000000000000" pitchFamily="50" charset="-128"/>
              </a:rPr>
              <a:t>P</a:t>
            </a:r>
            <a:r>
              <a:rPr kumimoji="1" lang="ja-JP" altLang="en-US" sz="800" b="1" dirty="0">
                <a:solidFill>
                  <a:schemeClr val="tx1"/>
                </a:solidFill>
                <a:latin typeface="Yu Gothic UI" panose="020B0500000000000000" pitchFamily="50" charset="-128"/>
                <a:ea typeface="Yu Gothic UI" panose="020B0500000000000000" pitchFamily="50" charset="-128"/>
              </a:rPr>
              <a:t>）</a:t>
            </a:r>
          </a:p>
        </p:txBody>
      </p:sp>
    </p:spTree>
    <p:extLst>
      <p:ext uri="{BB962C8B-B14F-4D97-AF65-F5344CB8AC3E}">
        <p14:creationId xmlns:p14="http://schemas.microsoft.com/office/powerpoint/2010/main" val="231308845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ea60d57e-af5b-4752-ac57-3e4f28ca11dc}" enabled="1" method="Standard" siteId="{36da45f1-dd2c-4d1f-af13-5abe46b99921}"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111</TotalTime>
  <Words>386</Words>
  <Application>Microsoft Office PowerPoint</Application>
  <PresentationFormat>画面に合わせる (4:3)</PresentationFormat>
  <Paragraphs>54</Paragraphs>
  <Slides>7</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Yu Gothic UI</vt: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Deloitte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Kinouchi, Yuichi</dc:creator>
  <cp:lastModifiedBy>Ishida, Kensuke</cp:lastModifiedBy>
  <cp:revision>4</cp:revision>
  <dcterms:created xsi:type="dcterms:W3CDTF">2026-05-27T01:02:28Z</dcterms:created>
  <dcterms:modified xsi:type="dcterms:W3CDTF">2026-06-08T00:31:41Z</dcterms:modified>
</cp:coreProperties>
</file>